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d85dfc72e_0_31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d85dfc72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d85dfc72e_0_34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d85dfc72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d85dfc72e_0_32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d85dfc72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d85dfc72e_0_39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d85dfc72e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d85dfc72e_0_41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d85dfc72e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d85dfc72e_0_4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d85dfc72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85dfc72e_0_12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d85dfc72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85dfc72e_0_10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85dfc72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d85dfc72e_0_21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d85dfc72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85dfc72e_0_20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85dfc72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85dfc72e_0_23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85dfc72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85dfc72e_0_25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85dfc72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d85dfc72e_0_28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d85dfc72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8"/>
            <a:ext cx="4572000" cy="571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667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gif"/><Relationship Id="rId4" Type="http://schemas.openxmlformats.org/officeDocument/2006/relationships/image" Target="../media/image15.gif"/><Relationship Id="rId11" Type="http://schemas.openxmlformats.org/officeDocument/2006/relationships/image" Target="../media/image33.gif"/><Relationship Id="rId10" Type="http://schemas.openxmlformats.org/officeDocument/2006/relationships/image" Target="../media/image37.gif"/><Relationship Id="rId12" Type="http://schemas.openxmlformats.org/officeDocument/2006/relationships/image" Target="../media/image32.gif"/><Relationship Id="rId9" Type="http://schemas.openxmlformats.org/officeDocument/2006/relationships/image" Target="../media/image30.gif"/><Relationship Id="rId5" Type="http://schemas.openxmlformats.org/officeDocument/2006/relationships/image" Target="../media/image16.gif"/><Relationship Id="rId6" Type="http://schemas.openxmlformats.org/officeDocument/2006/relationships/image" Target="../media/image19.gif"/><Relationship Id="rId7" Type="http://schemas.openxmlformats.org/officeDocument/2006/relationships/image" Target="../media/image31.gif"/><Relationship Id="rId8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gif"/><Relationship Id="rId4" Type="http://schemas.openxmlformats.org/officeDocument/2006/relationships/image" Target="../media/image29.gif"/><Relationship Id="rId9" Type="http://schemas.openxmlformats.org/officeDocument/2006/relationships/image" Target="../media/image36.gif"/><Relationship Id="rId5" Type="http://schemas.openxmlformats.org/officeDocument/2006/relationships/image" Target="../media/image30.gif"/><Relationship Id="rId6" Type="http://schemas.openxmlformats.org/officeDocument/2006/relationships/image" Target="../media/image35.gif"/><Relationship Id="rId7" Type="http://schemas.openxmlformats.org/officeDocument/2006/relationships/image" Target="../media/image38.gif"/><Relationship Id="rId8" Type="http://schemas.openxmlformats.org/officeDocument/2006/relationships/image" Target="../media/image3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2.gif"/><Relationship Id="rId5" Type="http://schemas.openxmlformats.org/officeDocument/2006/relationships/image" Target="../media/image11.gif"/><Relationship Id="rId6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13.gif"/><Relationship Id="rId5" Type="http://schemas.openxmlformats.org/officeDocument/2006/relationships/image" Target="../media/image9.gif"/><Relationship Id="rId6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Relationship Id="rId4" Type="http://schemas.openxmlformats.org/officeDocument/2006/relationships/image" Target="../media/image4.gif"/><Relationship Id="rId5" Type="http://schemas.openxmlformats.org/officeDocument/2006/relationships/image" Target="../media/image8.gif"/><Relationship Id="rId6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gif"/><Relationship Id="rId5" Type="http://schemas.openxmlformats.org/officeDocument/2006/relationships/image" Target="../media/image7.gif"/><Relationship Id="rId6" Type="http://schemas.openxmlformats.org/officeDocument/2006/relationships/image" Target="../media/image12.gif"/><Relationship Id="rId7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gif"/><Relationship Id="rId10" Type="http://schemas.openxmlformats.org/officeDocument/2006/relationships/image" Target="../media/image19.gif"/><Relationship Id="rId9" Type="http://schemas.openxmlformats.org/officeDocument/2006/relationships/image" Target="../media/image20.gif"/><Relationship Id="rId5" Type="http://schemas.openxmlformats.org/officeDocument/2006/relationships/image" Target="../media/image15.gif"/><Relationship Id="rId6" Type="http://schemas.openxmlformats.org/officeDocument/2006/relationships/image" Target="../media/image7.gif"/><Relationship Id="rId7" Type="http://schemas.openxmlformats.org/officeDocument/2006/relationships/image" Target="../media/image17.gif"/><Relationship Id="rId8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Relationship Id="rId4" Type="http://schemas.openxmlformats.org/officeDocument/2006/relationships/image" Target="../media/image25.gif"/><Relationship Id="rId5" Type="http://schemas.openxmlformats.org/officeDocument/2006/relationships/image" Target="../media/image21.gif"/><Relationship Id="rId6" Type="http://schemas.openxmlformats.org/officeDocument/2006/relationships/image" Target="../media/image23.gif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gif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970319"/>
            <a:ext cx="85206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Orthogonality and Least Squares</a:t>
            </a:r>
            <a:endParaRPr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B6D7A8"/>
                </a:solidFill>
              </a:rPr>
              <a:t>5.4 The Gram-Schmidt Process</a:t>
            </a:r>
            <a:endParaRPr baseline="30000" i="1"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627812"/>
            <a:ext cx="85206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rgbClr val="ADADAD"/>
                </a:solidFill>
              </a:rPr>
              <a:t>Bumhee Cho</a:t>
            </a:r>
            <a:endParaRPr i="1" sz="28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442950" y="10877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12. </a:t>
            </a: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i="1"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</a:t>
            </a: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Factorization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5" name="Google Shape;275;p22"/>
          <p:cNvGrpSpPr/>
          <p:nvPr/>
        </p:nvGrpSpPr>
        <p:grpSpPr>
          <a:xfrm>
            <a:off x="1618950" y="736526"/>
            <a:ext cx="5906080" cy="894547"/>
            <a:chOff x="1723500" y="910367"/>
            <a:chExt cx="5697000" cy="393000"/>
          </a:xfrm>
        </p:grpSpPr>
        <p:sp>
          <p:nvSpPr>
            <p:cNvPr id="276" name="Google Shape;276;p22"/>
            <p:cNvSpPr/>
            <p:nvPr/>
          </p:nvSpPr>
          <p:spPr>
            <a:xfrm>
              <a:off x="1723500" y="910367"/>
              <a:ext cx="5697000" cy="3930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 txBox="1"/>
            <p:nvPr/>
          </p:nvSpPr>
          <p:spPr>
            <a:xfrm>
              <a:off x="1957198" y="934651"/>
              <a:ext cx="52296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If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an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matrix with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linearly independent columns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then 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78" name="Google Shape;278;p22"/>
          <p:cNvGrpSpPr/>
          <p:nvPr/>
        </p:nvGrpSpPr>
        <p:grpSpPr>
          <a:xfrm>
            <a:off x="1618950" y="1731125"/>
            <a:ext cx="5906100" cy="1601100"/>
            <a:chOff x="1618950" y="1731125"/>
            <a:chExt cx="5906100" cy="1601100"/>
          </a:xfrm>
        </p:grpSpPr>
        <p:sp>
          <p:nvSpPr>
            <p:cNvPr id="279" name="Google Shape;279;p22"/>
            <p:cNvSpPr/>
            <p:nvPr/>
          </p:nvSpPr>
          <p:spPr>
            <a:xfrm rot="10800000">
              <a:off x="1618950" y="1731125"/>
              <a:ext cx="5906100" cy="160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 txBox="1"/>
            <p:nvPr/>
          </p:nvSpPr>
          <p:spPr>
            <a:xfrm>
              <a:off x="1861188" y="1773423"/>
              <a:ext cx="5421600" cy="15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can be factored as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QR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where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an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matrix whose columns form an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orthonormal basis for Col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an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upper triangular invertible matrix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(with positive entries on its diagonal).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1514700" y="291850"/>
            <a:ext cx="61146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</a:t>
            </a: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Factorization Steps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7" name="Google Shape;287;p23"/>
          <p:cNvGrpSpPr/>
          <p:nvPr/>
        </p:nvGrpSpPr>
        <p:grpSpPr>
          <a:xfrm>
            <a:off x="1091100" y="1028688"/>
            <a:ext cx="6961800" cy="552300"/>
            <a:chOff x="1091100" y="1257288"/>
            <a:chExt cx="6961800" cy="552300"/>
          </a:xfrm>
        </p:grpSpPr>
        <p:sp>
          <p:nvSpPr>
            <p:cNvPr id="288" name="Google Shape;288;p23"/>
            <p:cNvSpPr/>
            <p:nvPr/>
          </p:nvSpPr>
          <p:spPr>
            <a:xfrm>
              <a:off x="1091100" y="1257288"/>
              <a:ext cx="6961800" cy="552300"/>
            </a:xfrm>
            <a:prstGeom prst="round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 txBox="1"/>
            <p:nvPr/>
          </p:nvSpPr>
          <p:spPr>
            <a:xfrm>
              <a:off x="1353825" y="1276900"/>
              <a:ext cx="65214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Find an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orthonormal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basis for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by the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Gram-Schmidt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algorithm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90" name="Google Shape;290;p23"/>
          <p:cNvGrpSpPr/>
          <p:nvPr/>
        </p:nvGrpSpPr>
        <p:grpSpPr>
          <a:xfrm>
            <a:off x="1091100" y="1729613"/>
            <a:ext cx="7116525" cy="552300"/>
            <a:chOff x="1091100" y="1958213"/>
            <a:chExt cx="7116525" cy="552300"/>
          </a:xfrm>
        </p:grpSpPr>
        <p:sp>
          <p:nvSpPr>
            <p:cNvPr id="291" name="Google Shape;291;p23"/>
            <p:cNvSpPr/>
            <p:nvPr/>
          </p:nvSpPr>
          <p:spPr>
            <a:xfrm>
              <a:off x="1091100" y="1958213"/>
              <a:ext cx="6961800" cy="552300"/>
            </a:xfrm>
            <a:prstGeom prst="round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 txBox="1"/>
            <p:nvPr/>
          </p:nvSpPr>
          <p:spPr>
            <a:xfrm>
              <a:off x="1353825" y="1968025"/>
              <a:ext cx="68538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Construct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endParaRPr i="1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93" name="Google Shape;293;p23"/>
          <p:cNvGrpSpPr/>
          <p:nvPr/>
        </p:nvGrpSpPr>
        <p:grpSpPr>
          <a:xfrm>
            <a:off x="1091100" y="2405725"/>
            <a:ext cx="6961800" cy="552300"/>
            <a:chOff x="1091100" y="2634325"/>
            <a:chExt cx="6961800" cy="552300"/>
          </a:xfrm>
        </p:grpSpPr>
        <p:sp>
          <p:nvSpPr>
            <p:cNvPr id="294" name="Google Shape;294;p23"/>
            <p:cNvSpPr/>
            <p:nvPr/>
          </p:nvSpPr>
          <p:spPr>
            <a:xfrm>
              <a:off x="1091100" y="2634325"/>
              <a:ext cx="6961800" cy="552300"/>
            </a:xfrm>
            <a:prstGeom prst="round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 txBox="1"/>
            <p:nvPr/>
          </p:nvSpPr>
          <p:spPr>
            <a:xfrm>
              <a:off x="1353825" y="2659150"/>
              <a:ext cx="4484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Find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by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aseline="30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QR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=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IR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i="1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96" name="Google Shape;296;p23"/>
          <p:cNvGrpSpPr/>
          <p:nvPr/>
        </p:nvGrpSpPr>
        <p:grpSpPr>
          <a:xfrm>
            <a:off x="1091100" y="3068238"/>
            <a:ext cx="6961800" cy="622613"/>
            <a:chOff x="1091100" y="3296838"/>
            <a:chExt cx="6961800" cy="622613"/>
          </a:xfrm>
        </p:grpSpPr>
        <p:sp>
          <p:nvSpPr>
            <p:cNvPr id="297" name="Google Shape;297;p23"/>
            <p:cNvSpPr/>
            <p:nvPr/>
          </p:nvSpPr>
          <p:spPr>
            <a:xfrm>
              <a:off x="1091100" y="3296838"/>
              <a:ext cx="6961800" cy="552300"/>
            </a:xfrm>
            <a:prstGeom prst="round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 txBox="1"/>
            <p:nvPr/>
          </p:nvSpPr>
          <p:spPr>
            <a:xfrm>
              <a:off x="1387650" y="3310450"/>
              <a:ext cx="50319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If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kk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&lt; 0, switch the sign of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</a:t>
              </a:r>
              <a:r>
                <a:rPr lang="ko" sz="1800">
                  <a:solidFill>
                    <a:srgbClr val="FFF2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and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to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baseline="-25000" i="1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9" name="Google Shape;299;p23"/>
          <p:cNvSpPr txBox="1"/>
          <p:nvPr/>
        </p:nvSpPr>
        <p:spPr>
          <a:xfrm>
            <a:off x="1387650" y="3913375"/>
            <a:ext cx="54321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⋯ + </a:t>
            </a:r>
            <a:r>
              <a:rPr i="1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k</a:t>
            </a:r>
            <a:r>
              <a:rPr b="1"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+ 0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⋯ + 0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aseline="-25000" i="1" sz="1800">
              <a:solidFill>
                <a:srgbClr val="C9DAF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1226975" y="4477575"/>
            <a:ext cx="66135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k+1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k+1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⋯ + </a:t>
            </a:r>
            <a:r>
              <a:rPr i="1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k</a:t>
            </a:r>
            <a:r>
              <a:rPr baseline="-25000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r>
              <a:rPr b="1"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</a:t>
            </a:r>
            <a:r>
              <a:rPr baseline="-25000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+ 0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+2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⋯ + 0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aseline="-25000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1" name="Google Shape;301;p23"/>
          <p:cNvGrpSpPr/>
          <p:nvPr/>
        </p:nvGrpSpPr>
        <p:grpSpPr>
          <a:xfrm>
            <a:off x="6913250" y="1848100"/>
            <a:ext cx="2107900" cy="1311760"/>
            <a:chOff x="6063650" y="1851688"/>
            <a:chExt cx="2107900" cy="1311760"/>
          </a:xfrm>
        </p:grpSpPr>
        <p:grpSp>
          <p:nvGrpSpPr>
            <p:cNvPr id="302" name="Google Shape;302;p23"/>
            <p:cNvGrpSpPr/>
            <p:nvPr/>
          </p:nvGrpSpPr>
          <p:grpSpPr>
            <a:xfrm>
              <a:off x="6063650" y="2190277"/>
              <a:ext cx="2107890" cy="547551"/>
              <a:chOff x="1723499" y="1006172"/>
              <a:chExt cx="5697000" cy="475800"/>
            </a:xfrm>
          </p:grpSpPr>
          <p:sp>
            <p:nvSpPr>
              <p:cNvPr id="303" name="Google Shape;303;p23"/>
              <p:cNvSpPr/>
              <p:nvPr/>
            </p:nvSpPr>
            <p:spPr>
              <a:xfrm>
                <a:off x="1723499" y="1006172"/>
                <a:ext cx="5697000" cy="4758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304" name="Google Shape;304;p23"/>
              <p:cNvSpPr txBox="1"/>
              <p:nvPr/>
            </p:nvSpPr>
            <p:spPr>
              <a:xfrm>
                <a:off x="1873003" y="1049225"/>
                <a:ext cx="5397600" cy="38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An </a:t>
                </a:r>
                <a:r>
                  <a:rPr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× </a:t>
                </a:r>
                <a:r>
                  <a:rPr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 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matrix </a:t>
                </a: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has orthonormal columns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if and only if</a:t>
                </a:r>
                <a:endParaRPr i="1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305" name="Google Shape;305;p23"/>
            <p:cNvSpPr txBox="1"/>
            <p:nvPr/>
          </p:nvSpPr>
          <p:spPr>
            <a:xfrm>
              <a:off x="6146650" y="1851688"/>
              <a:ext cx="19419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000">
                  <a:solidFill>
                    <a:srgbClr val="6D9EE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Theorem 6.</a:t>
              </a:r>
              <a:endParaRPr baseline="30000" sz="10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6" name="Google Shape;306;p23"/>
            <p:cNvGrpSpPr/>
            <p:nvPr/>
          </p:nvGrpSpPr>
          <p:grpSpPr>
            <a:xfrm>
              <a:off x="6063663" y="2775277"/>
              <a:ext cx="2107887" cy="388171"/>
              <a:chOff x="1619000" y="1906365"/>
              <a:chExt cx="5906100" cy="407400"/>
            </a:xfrm>
          </p:grpSpPr>
          <p:sp>
            <p:nvSpPr>
              <p:cNvPr id="307" name="Google Shape;307;p23"/>
              <p:cNvSpPr/>
              <p:nvPr/>
            </p:nvSpPr>
            <p:spPr>
              <a:xfrm rot="10800000">
                <a:off x="1619000" y="1906365"/>
                <a:ext cx="5906100" cy="407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308" name="Google Shape;308;p23"/>
              <p:cNvSpPr txBox="1"/>
              <p:nvPr/>
            </p:nvSpPr>
            <p:spPr>
              <a:xfrm>
                <a:off x="3666106" y="1932185"/>
                <a:ext cx="1811400" cy="35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30000"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T</a:t>
                </a: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 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=</a:t>
                </a: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endParaRPr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1508821" y="429325"/>
            <a:ext cx="6625133" cy="1595427"/>
            <a:chOff x="1163630" y="497028"/>
            <a:chExt cx="7979204" cy="891300"/>
          </a:xfrm>
        </p:grpSpPr>
        <p:sp>
          <p:nvSpPr>
            <p:cNvPr id="315" name="Google Shape;315;p24"/>
            <p:cNvSpPr/>
            <p:nvPr/>
          </p:nvSpPr>
          <p:spPr>
            <a:xfrm>
              <a:off x="2188833" y="497475"/>
              <a:ext cx="6954000" cy="890400"/>
            </a:xfrm>
            <a:prstGeom prst="snip1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1163630" y="497028"/>
              <a:ext cx="1025100" cy="891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17" name="Google Shape;317;p24"/>
          <p:cNvSpPr/>
          <p:nvPr/>
        </p:nvSpPr>
        <p:spPr>
          <a:xfrm>
            <a:off x="0" y="59602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4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3172925" y="993963"/>
            <a:ext cx="31083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factorization 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450" y="561827"/>
            <a:ext cx="1007200" cy="13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350" y="2277950"/>
            <a:ext cx="425007" cy="115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756" y="2277950"/>
            <a:ext cx="791830" cy="11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0450" y="2277950"/>
            <a:ext cx="781419" cy="1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4"/>
          <p:cNvSpPr txBox="1"/>
          <p:nvPr/>
        </p:nvSpPr>
        <p:spPr>
          <a:xfrm>
            <a:off x="1508825" y="2531850"/>
            <a:ext cx="460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i="1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3386975" y="2582725"/>
            <a:ext cx="460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aseline="-25000" i="1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5" name="Google Shape;32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7844" y="2315852"/>
            <a:ext cx="800944" cy="108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1203" y="2315850"/>
            <a:ext cx="1013526" cy="1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7126" y="2315851"/>
            <a:ext cx="973874" cy="1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274" y="3961100"/>
            <a:ext cx="1980915" cy="10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4"/>
          <p:cNvSpPr txBox="1"/>
          <p:nvPr/>
        </p:nvSpPr>
        <p:spPr>
          <a:xfrm>
            <a:off x="2180500" y="4242600"/>
            <a:ext cx="11169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330" name="Google Shape;33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00100" y="3988650"/>
            <a:ext cx="3543633" cy="10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77641" y="3961100"/>
            <a:ext cx="2157816" cy="10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"/>
          <p:cNvSpPr/>
          <p:nvPr/>
        </p:nvSpPr>
        <p:spPr>
          <a:xfrm>
            <a:off x="6404075" y="2153650"/>
            <a:ext cx="776700" cy="3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/>
          <p:nvPr/>
        </p:nvSpPr>
        <p:spPr>
          <a:xfrm>
            <a:off x="7273900" y="2153650"/>
            <a:ext cx="776700" cy="3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>
            <a:off x="1996175" y="206725"/>
            <a:ext cx="1148100" cy="1285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40" name="Google Shape;3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019" y="305452"/>
            <a:ext cx="800944" cy="108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378" y="305450"/>
            <a:ext cx="1013526" cy="1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301" y="305451"/>
            <a:ext cx="973874" cy="1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1050" y="300875"/>
            <a:ext cx="1047307" cy="11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694" y="346427"/>
            <a:ext cx="800944" cy="108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0051" y="305451"/>
            <a:ext cx="973874" cy="10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5"/>
          <p:cNvSpPr txBox="1"/>
          <p:nvPr/>
        </p:nvSpPr>
        <p:spPr>
          <a:xfrm>
            <a:off x="1005463" y="2032950"/>
            <a:ext cx="11169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347" name="Google Shape;3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9813" y="1806550"/>
            <a:ext cx="2278714" cy="10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0838" y="1779002"/>
            <a:ext cx="3924213" cy="10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5"/>
          <p:cNvSpPr txBox="1"/>
          <p:nvPr/>
        </p:nvSpPr>
        <p:spPr>
          <a:xfrm>
            <a:off x="2296500" y="3057075"/>
            <a:ext cx="4551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0           switch the sign of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and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endParaRPr baseline="-25000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2599" y="3785550"/>
            <a:ext cx="1987990" cy="10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26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Times New Roman"/>
              <a:buChar char="●"/>
            </a:pPr>
            <a:r>
              <a:rPr lang="ko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Gram-Schmidt process</a:t>
            </a:r>
            <a:endParaRPr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Times New Roman"/>
              <a:buChar char="●"/>
            </a:pPr>
            <a:r>
              <a:rPr lang="ko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 factorization</a:t>
            </a:r>
            <a:endParaRPr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353345" y="2089850"/>
            <a:ext cx="766200" cy="4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62" name="Google Shape;62;p14"/>
          <p:cNvGrpSpPr/>
          <p:nvPr/>
        </p:nvGrpSpPr>
        <p:grpSpPr>
          <a:xfrm>
            <a:off x="3033138" y="1320250"/>
            <a:ext cx="1971900" cy="2262000"/>
            <a:chOff x="2773225" y="1303825"/>
            <a:chExt cx="1971900" cy="2262000"/>
          </a:xfrm>
        </p:grpSpPr>
        <p:cxnSp>
          <p:nvCxnSpPr>
            <p:cNvPr id="63" name="Google Shape;63;p14"/>
            <p:cNvCxnSpPr/>
            <p:nvPr/>
          </p:nvCxnSpPr>
          <p:spPr>
            <a:xfrm flipH="1">
              <a:off x="2773225" y="1497325"/>
              <a:ext cx="1971900" cy="2068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4"/>
            <p:cNvCxnSpPr/>
            <p:nvPr/>
          </p:nvCxnSpPr>
          <p:spPr>
            <a:xfrm flipH="1" rot="10800000">
              <a:off x="3164850" y="1817575"/>
              <a:ext cx="1271400" cy="1345200"/>
            </a:xfrm>
            <a:prstGeom prst="straightConnector1">
              <a:avLst/>
            </a:prstGeom>
            <a:noFill/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5" name="Google Shape;65;p14"/>
            <p:cNvSpPr txBox="1"/>
            <p:nvPr/>
          </p:nvSpPr>
          <p:spPr>
            <a:xfrm>
              <a:off x="4106263" y="1303825"/>
              <a:ext cx="6261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</p:grpSp>
      <p:grpSp>
        <p:nvGrpSpPr>
          <p:cNvPr id="66" name="Google Shape;66;p14"/>
          <p:cNvGrpSpPr/>
          <p:nvPr/>
        </p:nvGrpSpPr>
        <p:grpSpPr>
          <a:xfrm>
            <a:off x="2823088" y="2756775"/>
            <a:ext cx="3896100" cy="1126375"/>
            <a:chOff x="2563175" y="2740350"/>
            <a:chExt cx="3896100" cy="1126375"/>
          </a:xfrm>
        </p:grpSpPr>
        <p:cxnSp>
          <p:nvCxnSpPr>
            <p:cNvPr id="67" name="Google Shape;67;p14"/>
            <p:cNvCxnSpPr/>
            <p:nvPr/>
          </p:nvCxnSpPr>
          <p:spPr>
            <a:xfrm flipH="1">
              <a:off x="2563175" y="2740350"/>
              <a:ext cx="3896100" cy="5019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4"/>
            <p:cNvCxnSpPr/>
            <p:nvPr/>
          </p:nvCxnSpPr>
          <p:spPr>
            <a:xfrm flipH="1" rot="10800000">
              <a:off x="3164850" y="2827975"/>
              <a:ext cx="2588400" cy="334800"/>
            </a:xfrm>
            <a:prstGeom prst="straightConnector1">
              <a:avLst/>
            </a:prstGeom>
            <a:noFill/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5706038" y="2827975"/>
              <a:ext cx="6261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3048913" y="3164725"/>
              <a:ext cx="6261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4696163" y="1845375"/>
            <a:ext cx="295225" cy="1506731"/>
            <a:chOff x="4436250" y="1828950"/>
            <a:chExt cx="295225" cy="1506731"/>
          </a:xfrm>
        </p:grpSpPr>
        <p:cxnSp>
          <p:nvCxnSpPr>
            <p:cNvPr id="72" name="Google Shape;72;p14"/>
            <p:cNvCxnSpPr/>
            <p:nvPr/>
          </p:nvCxnSpPr>
          <p:spPr>
            <a:xfrm>
              <a:off x="4436250" y="1828950"/>
              <a:ext cx="159000" cy="11523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4"/>
            <p:cNvCxnSpPr/>
            <p:nvPr/>
          </p:nvCxnSpPr>
          <p:spPr>
            <a:xfrm flipH="1" rot="10800000">
              <a:off x="4578151" y="2805151"/>
              <a:ext cx="136200" cy="171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4714375" y="2810875"/>
              <a:ext cx="17100" cy="1419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5" name="Google Shape;7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3550" y="3046500"/>
              <a:ext cx="240792" cy="2891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14"/>
          <p:cNvGrpSpPr/>
          <p:nvPr/>
        </p:nvGrpSpPr>
        <p:grpSpPr>
          <a:xfrm>
            <a:off x="2424813" y="1828450"/>
            <a:ext cx="2277100" cy="1367674"/>
            <a:chOff x="2164900" y="1812025"/>
            <a:chExt cx="2277100" cy="1367674"/>
          </a:xfrm>
        </p:grpSpPr>
        <p:cxnSp>
          <p:nvCxnSpPr>
            <p:cNvPr id="77" name="Google Shape;77;p14"/>
            <p:cNvCxnSpPr/>
            <p:nvPr/>
          </p:nvCxnSpPr>
          <p:spPr>
            <a:xfrm>
              <a:off x="3005850" y="2005825"/>
              <a:ext cx="159000" cy="1152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78" name="Google Shape;78;p14"/>
            <p:cNvCxnSpPr/>
            <p:nvPr/>
          </p:nvCxnSpPr>
          <p:spPr>
            <a:xfrm flipH="1" rot="10800000">
              <a:off x="3005900" y="1812025"/>
              <a:ext cx="1436100" cy="1872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14"/>
            <p:cNvCxnSpPr/>
            <p:nvPr/>
          </p:nvCxnSpPr>
          <p:spPr>
            <a:xfrm flipH="1">
              <a:off x="3012774" y="3026575"/>
              <a:ext cx="140700" cy="141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14"/>
            <p:cNvCxnSpPr/>
            <p:nvPr/>
          </p:nvCxnSpPr>
          <p:spPr>
            <a:xfrm>
              <a:off x="3013599" y="3046499"/>
              <a:ext cx="15000" cy="1332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1" name="Google Shape;8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4900" y="2119588"/>
              <a:ext cx="670560" cy="3155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 txBox="1"/>
          <p:nvPr/>
        </p:nvSpPr>
        <p:spPr>
          <a:xfrm>
            <a:off x="2141100" y="731425"/>
            <a:ext cx="46359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is a basis for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Span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650" y="3762938"/>
            <a:ext cx="2458809" cy="58117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4823175" y="3762938"/>
            <a:ext cx="1696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in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 i="1"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9100" y="3922638"/>
            <a:ext cx="595232" cy="2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5986725" y="3736600"/>
            <a:ext cx="1696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in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 i="1"/>
          </a:p>
        </p:txBody>
      </p:sp>
      <p:sp>
        <p:nvSpPr>
          <p:cNvPr id="87" name="Google Shape;87;p14"/>
          <p:cNvSpPr txBox="1"/>
          <p:nvPr/>
        </p:nvSpPr>
        <p:spPr>
          <a:xfrm>
            <a:off x="4868600" y="4277138"/>
            <a:ext cx="1310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orthogonal</a:t>
            </a:r>
            <a:endParaRPr i="1">
              <a:solidFill>
                <a:srgbClr val="F1C232"/>
              </a:solidFill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808800" y="4856525"/>
            <a:ext cx="3924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Span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Span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2120870" y="1666675"/>
            <a:ext cx="1045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nonzero</a:t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442950" y="13982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Idea for the Gram-Schmidt Process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6179000" y="4277138"/>
            <a:ext cx="217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linearly independent</a:t>
            </a:r>
            <a:endParaRPr i="1">
              <a:solidFill>
                <a:srgbClr val="F1C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872275" y="1549100"/>
            <a:ext cx="1306475" cy="550325"/>
            <a:chOff x="1872275" y="1549100"/>
            <a:chExt cx="1306475" cy="550325"/>
          </a:xfrm>
        </p:grpSpPr>
        <p:sp>
          <p:nvSpPr>
            <p:cNvPr id="97" name="Google Shape;97;p15"/>
            <p:cNvSpPr/>
            <p:nvPr/>
          </p:nvSpPr>
          <p:spPr>
            <a:xfrm>
              <a:off x="1872275" y="1549100"/>
              <a:ext cx="393900" cy="408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784850" y="1690825"/>
              <a:ext cx="393900" cy="408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2361225" y="2068650"/>
            <a:ext cx="5045925" cy="2105800"/>
            <a:chOff x="3269375" y="1667600"/>
            <a:chExt cx="5045925" cy="2105800"/>
          </a:xfrm>
        </p:grpSpPr>
        <p:sp>
          <p:nvSpPr>
            <p:cNvPr id="100" name="Google Shape;100;p15"/>
            <p:cNvSpPr/>
            <p:nvPr/>
          </p:nvSpPr>
          <p:spPr>
            <a:xfrm>
              <a:off x="3269375" y="1667600"/>
              <a:ext cx="5045925" cy="2105800"/>
            </a:xfrm>
            <a:custGeom>
              <a:rect b="b" l="l" r="r" t="t"/>
              <a:pathLst>
                <a:path extrusionOk="0" h="84232" w="201837">
                  <a:moveTo>
                    <a:pt x="0" y="54262"/>
                  </a:moveTo>
                  <a:lnTo>
                    <a:pt x="111022" y="0"/>
                  </a:lnTo>
                  <a:lnTo>
                    <a:pt x="201837" y="7946"/>
                  </a:lnTo>
                  <a:lnTo>
                    <a:pt x="123736" y="84232"/>
                  </a:ln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100000">
                  <a:srgbClr val="000000"/>
                </a:gs>
              </a:gsLst>
              <a:lin ang="13500032" scaled="0"/>
            </a:gra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01" name="Google Shape;101;p15"/>
            <p:cNvCxnSpPr/>
            <p:nvPr/>
          </p:nvCxnSpPr>
          <p:spPr>
            <a:xfrm>
              <a:off x="3961825" y="2677925"/>
              <a:ext cx="2923200" cy="590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5"/>
            <p:cNvCxnSpPr/>
            <p:nvPr/>
          </p:nvCxnSpPr>
          <p:spPr>
            <a:xfrm>
              <a:off x="4642825" y="2362025"/>
              <a:ext cx="2622300" cy="476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5"/>
            <p:cNvCxnSpPr/>
            <p:nvPr/>
          </p:nvCxnSpPr>
          <p:spPr>
            <a:xfrm>
              <a:off x="5187825" y="2095250"/>
              <a:ext cx="2486100" cy="4011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5"/>
            <p:cNvCxnSpPr/>
            <p:nvPr/>
          </p:nvCxnSpPr>
          <p:spPr>
            <a:xfrm>
              <a:off x="5607947" y="1897403"/>
              <a:ext cx="2310000" cy="3549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5"/>
            <p:cNvCxnSpPr/>
            <p:nvPr/>
          </p:nvCxnSpPr>
          <p:spPr>
            <a:xfrm>
              <a:off x="5817875" y="1786800"/>
              <a:ext cx="2287500" cy="2895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5"/>
            <p:cNvCxnSpPr/>
            <p:nvPr/>
          </p:nvCxnSpPr>
          <p:spPr>
            <a:xfrm>
              <a:off x="5959775" y="1707325"/>
              <a:ext cx="2292900" cy="215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5"/>
            <p:cNvCxnSpPr/>
            <p:nvPr/>
          </p:nvCxnSpPr>
          <p:spPr>
            <a:xfrm flipH="1" rot="10800000">
              <a:off x="4368600" y="1713050"/>
              <a:ext cx="2306400" cy="1555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5"/>
            <p:cNvCxnSpPr/>
            <p:nvPr/>
          </p:nvCxnSpPr>
          <p:spPr>
            <a:xfrm flipH="1" rot="10800000">
              <a:off x="5352400" y="1786775"/>
              <a:ext cx="2037600" cy="1739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2426950" y="2774426"/>
            <a:ext cx="1296501" cy="1076742"/>
            <a:chOff x="2426950" y="2774426"/>
            <a:chExt cx="1296501" cy="1076742"/>
          </a:xfrm>
        </p:grpSpPr>
        <p:cxnSp>
          <p:nvCxnSpPr>
            <p:cNvPr id="111" name="Google Shape;111;p15"/>
            <p:cNvCxnSpPr/>
            <p:nvPr/>
          </p:nvCxnSpPr>
          <p:spPr>
            <a:xfrm flipH="1">
              <a:off x="2667751" y="2774426"/>
              <a:ext cx="1055700" cy="7266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112" name="Google Shape;11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26950" y="3561988"/>
              <a:ext cx="240792" cy="2891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15"/>
          <p:cNvGrpSpPr/>
          <p:nvPr/>
        </p:nvGrpSpPr>
        <p:grpSpPr>
          <a:xfrm>
            <a:off x="2361231" y="1690825"/>
            <a:ext cx="1356544" cy="1736682"/>
            <a:chOff x="2361231" y="1690825"/>
            <a:chExt cx="1356544" cy="1736682"/>
          </a:xfrm>
        </p:grpSpPr>
        <p:cxnSp>
          <p:nvCxnSpPr>
            <p:cNvPr id="114" name="Google Shape;114;p15"/>
            <p:cNvCxnSpPr/>
            <p:nvPr/>
          </p:nvCxnSpPr>
          <p:spPr>
            <a:xfrm rot="10800000">
              <a:off x="3297775" y="2672175"/>
              <a:ext cx="420000" cy="909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15"/>
            <p:cNvCxnSpPr/>
            <p:nvPr/>
          </p:nvCxnSpPr>
          <p:spPr>
            <a:xfrm flipH="1" rot="10800000">
              <a:off x="2361231" y="2683507"/>
              <a:ext cx="919500" cy="744000"/>
            </a:xfrm>
            <a:prstGeom prst="straightConnector1">
              <a:avLst/>
            </a:prstGeom>
            <a:noFill/>
            <a:ln cap="flat" cmpd="sng" w="19050">
              <a:solidFill>
                <a:srgbClr val="DD7E6B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6" name="Google Shape;116;p15"/>
            <p:cNvSpPr txBox="1"/>
            <p:nvPr/>
          </p:nvSpPr>
          <p:spPr>
            <a:xfrm>
              <a:off x="2794125" y="1690825"/>
              <a:ext cx="6261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>
                <a:solidFill>
                  <a:srgbClr val="DD7E6B"/>
                </a:solidFill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985575" y="2123500"/>
              <a:ext cx="90827" cy="701999"/>
            </a:xfrm>
            <a:custGeom>
              <a:rect b="b" l="l" r="r" t="t"/>
              <a:pathLst>
                <a:path extrusionOk="0" h="23839" w="28834">
                  <a:moveTo>
                    <a:pt x="28834" y="23839"/>
                  </a:moveTo>
                  <a:cubicBezTo>
                    <a:pt x="25408" y="11848"/>
                    <a:pt x="12471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DD7E6B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sp>
        <p:nvSpPr>
          <p:cNvPr id="118" name="Google Shape;118;p15"/>
          <p:cNvSpPr txBox="1"/>
          <p:nvPr/>
        </p:nvSpPr>
        <p:spPr>
          <a:xfrm rot="839775">
            <a:off x="3842295" y="3491356"/>
            <a:ext cx="1980910" cy="4374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Span {</a:t>
            </a:r>
            <a:r>
              <a:rPr b="1"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rgbClr val="FCE5CD"/>
              </a:solidFill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2355400" y="1412175"/>
            <a:ext cx="1792217" cy="2015125"/>
            <a:chOff x="2355400" y="1412175"/>
            <a:chExt cx="1792217" cy="2015125"/>
          </a:xfrm>
        </p:grpSpPr>
        <p:cxnSp>
          <p:nvCxnSpPr>
            <p:cNvPr id="120" name="Google Shape;120;p15"/>
            <p:cNvCxnSpPr/>
            <p:nvPr/>
          </p:nvCxnSpPr>
          <p:spPr>
            <a:xfrm>
              <a:off x="3876700" y="1412175"/>
              <a:ext cx="0" cy="1839000"/>
            </a:xfrm>
            <a:prstGeom prst="straightConnector1">
              <a:avLst/>
            </a:prstGeom>
            <a:noFill/>
            <a:ln cap="flat" cmpd="sng" w="9525">
              <a:solidFill>
                <a:srgbClr val="F1C23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121" name="Google Shape;12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06825" y="3061175"/>
              <a:ext cx="240792" cy="2891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2" name="Google Shape;122;p15"/>
            <p:cNvCxnSpPr/>
            <p:nvPr/>
          </p:nvCxnSpPr>
          <p:spPr>
            <a:xfrm flipH="1">
              <a:off x="2355400" y="3251200"/>
              <a:ext cx="1521300" cy="17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3" name="Google Shape;123;p15"/>
          <p:cNvGrpSpPr/>
          <p:nvPr/>
        </p:nvGrpSpPr>
        <p:grpSpPr>
          <a:xfrm>
            <a:off x="1903000" y="1405675"/>
            <a:ext cx="1950150" cy="2015307"/>
            <a:chOff x="1903000" y="1405675"/>
            <a:chExt cx="1950150" cy="2015307"/>
          </a:xfrm>
        </p:grpSpPr>
        <p:cxnSp>
          <p:nvCxnSpPr>
            <p:cNvPr id="124" name="Google Shape;124;p15"/>
            <p:cNvCxnSpPr/>
            <p:nvPr/>
          </p:nvCxnSpPr>
          <p:spPr>
            <a:xfrm flipH="1">
              <a:off x="2331850" y="1405675"/>
              <a:ext cx="1521300" cy="176100"/>
            </a:xfrm>
            <a:prstGeom prst="straightConnector1">
              <a:avLst/>
            </a:prstGeom>
            <a:noFill/>
            <a:ln cap="flat" cmpd="sng" w="9525">
              <a:solidFill>
                <a:srgbClr val="F1C23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5"/>
            <p:cNvCxnSpPr/>
            <p:nvPr/>
          </p:nvCxnSpPr>
          <p:spPr>
            <a:xfrm rot="10800000">
              <a:off x="2332881" y="1582582"/>
              <a:ext cx="4800" cy="1838400"/>
            </a:xfrm>
            <a:prstGeom prst="straightConnector1">
              <a:avLst/>
            </a:prstGeom>
            <a:noFill/>
            <a:ln cap="flat" cmpd="sng" w="19050">
              <a:solidFill>
                <a:srgbClr val="DD7E6B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6" name="Google Shape;126;p15"/>
            <p:cNvSpPr txBox="1"/>
            <p:nvPr/>
          </p:nvSpPr>
          <p:spPr>
            <a:xfrm>
              <a:off x="1903000" y="1462575"/>
              <a:ext cx="6261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>
                <a:solidFill>
                  <a:srgbClr val="DD7E6B"/>
                </a:solidFill>
              </a:endParaRPr>
            </a:p>
          </p:txBody>
        </p:sp>
      </p:grpSp>
      <p:sp>
        <p:nvSpPr>
          <p:cNvPr id="127" name="Google Shape;127;p15"/>
          <p:cNvSpPr txBox="1"/>
          <p:nvPr/>
        </p:nvSpPr>
        <p:spPr>
          <a:xfrm>
            <a:off x="2501000" y="216800"/>
            <a:ext cx="46359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is a basis for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Span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 rot="839740">
            <a:off x="5444071" y="3941039"/>
            <a:ext cx="1952461" cy="4374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Span {</a:t>
            </a:r>
            <a:r>
              <a:rPr b="1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rgbClr val="DD7E6B"/>
              </a:solidFill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00" y="4174438"/>
            <a:ext cx="1091184" cy="28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0125" y="4650075"/>
            <a:ext cx="2450592" cy="622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3723750" y="4820725"/>
            <a:ext cx="1696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in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 i="1"/>
          </a:p>
        </p:txBody>
      </p:sp>
      <p:sp>
        <p:nvSpPr>
          <p:cNvPr id="132" name="Google Shape;132;p15"/>
          <p:cNvSpPr txBox="1"/>
          <p:nvPr/>
        </p:nvSpPr>
        <p:spPr>
          <a:xfrm>
            <a:off x="2133550" y="988825"/>
            <a:ext cx="1045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nonzero</a:t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4908325" y="4863613"/>
            <a:ext cx="1310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orthogonal</a:t>
            </a:r>
            <a:endParaRPr i="1">
              <a:solidFill>
                <a:srgbClr val="F1C232"/>
              </a:solidFill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6218725" y="4863613"/>
            <a:ext cx="217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linearly independent</a:t>
            </a:r>
            <a:endParaRPr i="1">
              <a:solidFill>
                <a:srgbClr val="F1C232"/>
              </a:solidFill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4620250" y="1218575"/>
            <a:ext cx="3993600" cy="5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Span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=Span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</p:txBody>
      </p:sp>
      <p:grpSp>
        <p:nvGrpSpPr>
          <p:cNvPr id="136" name="Google Shape;136;p15"/>
          <p:cNvGrpSpPr/>
          <p:nvPr/>
        </p:nvGrpSpPr>
        <p:grpSpPr>
          <a:xfrm>
            <a:off x="2022225" y="988825"/>
            <a:ext cx="3036638" cy="3732800"/>
            <a:chOff x="2022225" y="988825"/>
            <a:chExt cx="3036638" cy="3732800"/>
          </a:xfrm>
        </p:grpSpPr>
        <p:grpSp>
          <p:nvGrpSpPr>
            <p:cNvPr id="137" name="Google Shape;137;p15"/>
            <p:cNvGrpSpPr/>
            <p:nvPr/>
          </p:nvGrpSpPr>
          <p:grpSpPr>
            <a:xfrm>
              <a:off x="2331881" y="988825"/>
              <a:ext cx="2726982" cy="3732800"/>
              <a:chOff x="2331881" y="988825"/>
              <a:chExt cx="2726982" cy="3732800"/>
            </a:xfrm>
          </p:grpSpPr>
          <p:sp>
            <p:nvSpPr>
              <p:cNvPr id="138" name="Google Shape;138;p15"/>
              <p:cNvSpPr txBox="1"/>
              <p:nvPr/>
            </p:nvSpPr>
            <p:spPr>
              <a:xfrm>
                <a:off x="4432763" y="4019625"/>
                <a:ext cx="626100" cy="70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/>
              </a:p>
            </p:txBody>
          </p:sp>
          <p:sp>
            <p:nvSpPr>
              <p:cNvPr id="139" name="Google Shape;139;p15"/>
              <p:cNvSpPr txBox="1"/>
              <p:nvPr/>
            </p:nvSpPr>
            <p:spPr>
              <a:xfrm>
                <a:off x="3490713" y="2281975"/>
                <a:ext cx="626100" cy="70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</p:txBody>
          </p:sp>
          <p:sp>
            <p:nvSpPr>
              <p:cNvPr id="140" name="Google Shape;140;p15"/>
              <p:cNvSpPr txBox="1"/>
              <p:nvPr/>
            </p:nvSpPr>
            <p:spPr>
              <a:xfrm>
                <a:off x="3490713" y="988825"/>
                <a:ext cx="626100" cy="70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/>
              </a:p>
            </p:txBody>
          </p:sp>
          <p:cxnSp>
            <p:nvCxnSpPr>
              <p:cNvPr id="141" name="Google Shape;141;p15"/>
              <p:cNvCxnSpPr/>
              <p:nvPr/>
            </p:nvCxnSpPr>
            <p:spPr>
              <a:xfrm>
                <a:off x="2340743" y="3427582"/>
                <a:ext cx="2364600" cy="558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2" name="Google Shape;142;p15"/>
              <p:cNvCxnSpPr/>
              <p:nvPr/>
            </p:nvCxnSpPr>
            <p:spPr>
              <a:xfrm flipH="1" rot="10800000">
                <a:off x="2331881" y="2757307"/>
                <a:ext cx="1402800" cy="670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3" name="Google Shape;143;p15"/>
              <p:cNvCxnSpPr/>
              <p:nvPr/>
            </p:nvCxnSpPr>
            <p:spPr>
              <a:xfrm flipH="1" rot="10800000">
                <a:off x="2351321" y="1395055"/>
                <a:ext cx="1525500" cy="2021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44" name="Google Shape;144;p15"/>
            <p:cNvSpPr txBox="1"/>
            <p:nvPr/>
          </p:nvSpPr>
          <p:spPr>
            <a:xfrm>
              <a:off x="2022225" y="3258275"/>
              <a:ext cx="3096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>
            <a:off x="2342794" y="3427251"/>
            <a:ext cx="2988656" cy="1294374"/>
            <a:chOff x="2342794" y="3427251"/>
            <a:chExt cx="2988656" cy="1294374"/>
          </a:xfrm>
        </p:grpSpPr>
        <p:sp>
          <p:nvSpPr>
            <p:cNvPr id="146" name="Google Shape;146;p15"/>
            <p:cNvSpPr txBox="1"/>
            <p:nvPr/>
          </p:nvSpPr>
          <p:spPr>
            <a:xfrm>
              <a:off x="4705350" y="4019625"/>
              <a:ext cx="6261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</a:t>
              </a:r>
              <a:r>
                <a:rPr b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>
                <a:solidFill>
                  <a:srgbClr val="DD7E6B"/>
                </a:solidFill>
              </a:endParaRPr>
            </a:p>
          </p:txBody>
        </p:sp>
        <p:cxnSp>
          <p:nvCxnSpPr>
            <p:cNvPr id="147" name="Google Shape;147;p15"/>
            <p:cNvCxnSpPr/>
            <p:nvPr/>
          </p:nvCxnSpPr>
          <p:spPr>
            <a:xfrm>
              <a:off x="2342794" y="3427251"/>
              <a:ext cx="2364600" cy="558000"/>
            </a:xfrm>
            <a:prstGeom prst="straightConnector1">
              <a:avLst/>
            </a:prstGeom>
            <a:noFill/>
            <a:ln cap="flat" cmpd="sng" w="19050">
              <a:solidFill>
                <a:srgbClr val="DD7E6B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1618950" y="1255025"/>
            <a:ext cx="5906100" cy="3307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442950" y="5562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11. </a:t>
            </a: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Gram-Schmidt Process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5" name="Google Shape;155;p16"/>
          <p:cNvGrpSpPr/>
          <p:nvPr/>
        </p:nvGrpSpPr>
        <p:grpSpPr>
          <a:xfrm>
            <a:off x="1618950" y="583958"/>
            <a:ext cx="5906080" cy="627421"/>
            <a:chOff x="1723500" y="866700"/>
            <a:chExt cx="5697000" cy="615300"/>
          </a:xfrm>
        </p:grpSpPr>
        <p:sp>
          <p:nvSpPr>
            <p:cNvPr id="156" name="Google Shape;156;p16"/>
            <p:cNvSpPr/>
            <p:nvPr/>
          </p:nvSpPr>
          <p:spPr>
            <a:xfrm>
              <a:off x="1723500" y="866700"/>
              <a:ext cx="5697000" cy="615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1957186" y="934654"/>
              <a:ext cx="52296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Given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basis {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,…,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 for a subspace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of ℝ</a:t>
              </a:r>
              <a:r>
                <a:rPr baseline="30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define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238" y="1301251"/>
            <a:ext cx="633984" cy="2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238" y="1663641"/>
            <a:ext cx="1676400" cy="6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4250" y="2358872"/>
            <a:ext cx="2613650" cy="60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4250" y="3366326"/>
            <a:ext cx="4459808" cy="6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2141138" y="2985013"/>
            <a:ext cx="4824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⋮</a:t>
            </a:r>
            <a:endParaRPr sz="180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1815800" y="4018275"/>
            <a:ext cx="55914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is an orthogonal basis for 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In addition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4" name="Google Shape;164;p16"/>
          <p:cNvGrpSpPr/>
          <p:nvPr/>
        </p:nvGrpSpPr>
        <p:grpSpPr>
          <a:xfrm>
            <a:off x="1618950" y="4605883"/>
            <a:ext cx="5906100" cy="627300"/>
            <a:chOff x="1618950" y="4605883"/>
            <a:chExt cx="5906100" cy="627300"/>
          </a:xfrm>
        </p:grpSpPr>
        <p:sp>
          <p:nvSpPr>
            <p:cNvPr id="165" name="Google Shape;165;p16"/>
            <p:cNvSpPr/>
            <p:nvPr/>
          </p:nvSpPr>
          <p:spPr>
            <a:xfrm rot="10800000">
              <a:off x="1618950" y="4605883"/>
              <a:ext cx="5906100" cy="627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2014250" y="4653650"/>
              <a:ext cx="5176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Span {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,…,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 = Span {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,…,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    for 1 ≤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≤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endParaRPr i="1">
                <a:solidFill>
                  <a:srgbClr val="FFF2CC"/>
                </a:solidFill>
              </a:endParaRPr>
            </a:p>
          </p:txBody>
        </p:sp>
      </p:grpSp>
      <p:sp>
        <p:nvSpPr>
          <p:cNvPr id="167" name="Google Shape;167;p16"/>
          <p:cNvSpPr txBox="1"/>
          <p:nvPr/>
        </p:nvSpPr>
        <p:spPr>
          <a:xfrm>
            <a:off x="6029994" y="1255025"/>
            <a:ext cx="26136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combination of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6832370" y="1762650"/>
            <a:ext cx="7719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-25000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6832377" y="2370463"/>
            <a:ext cx="1086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aseline="-25000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6796050" y="3430675"/>
            <a:ext cx="16764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 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baseline="-25000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24513" y="1906863"/>
            <a:ext cx="11865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⋅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0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24525" y="2686600"/>
            <a:ext cx="14463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⋅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1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⋅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0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728950" y="1033875"/>
            <a:ext cx="718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24525" y="1033875"/>
            <a:ext cx="570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/>
          </a:p>
        </p:txBody>
      </p:sp>
      <p:cxnSp>
        <p:nvCxnSpPr>
          <p:cNvPr id="175" name="Google Shape;175;p16"/>
          <p:cNvCxnSpPr/>
          <p:nvPr/>
        </p:nvCxnSpPr>
        <p:spPr>
          <a:xfrm>
            <a:off x="387650" y="1310525"/>
            <a:ext cx="350400" cy="0"/>
          </a:xfrm>
          <a:prstGeom prst="straightConnector1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16"/>
          <p:cNvSpPr txBox="1"/>
          <p:nvPr/>
        </p:nvSpPr>
        <p:spPr>
          <a:xfrm>
            <a:off x="24525" y="3939625"/>
            <a:ext cx="14463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82" name="Google Shape;182;p17"/>
          <p:cNvGrpSpPr/>
          <p:nvPr/>
        </p:nvGrpSpPr>
        <p:grpSpPr>
          <a:xfrm>
            <a:off x="1452948" y="497025"/>
            <a:ext cx="6783968" cy="919200"/>
            <a:chOff x="1452950" y="497025"/>
            <a:chExt cx="6273900" cy="919200"/>
          </a:xfrm>
        </p:grpSpPr>
        <p:sp>
          <p:nvSpPr>
            <p:cNvPr id="183" name="Google Shape;183;p17"/>
            <p:cNvSpPr/>
            <p:nvPr/>
          </p:nvSpPr>
          <p:spPr>
            <a:xfrm>
              <a:off x="2188850" y="497475"/>
              <a:ext cx="5538000" cy="890400"/>
            </a:xfrm>
            <a:prstGeom prst="snip1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184" name="Google Shape;184;p17"/>
            <p:cNvSpPr txBox="1"/>
            <p:nvPr/>
          </p:nvSpPr>
          <p:spPr>
            <a:xfrm>
              <a:off x="2252525" y="569625"/>
              <a:ext cx="53607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Let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Span {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}, where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(3,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0),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(1, 2,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). Construct an orthogonal basis {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 for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452950" y="497025"/>
              <a:ext cx="735900" cy="891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86" name="Google Shape;186;p17"/>
          <p:cNvSpPr/>
          <p:nvPr/>
        </p:nvSpPr>
        <p:spPr>
          <a:xfrm>
            <a:off x="0" y="59602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1452950" y="497013"/>
            <a:ext cx="789300" cy="89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8" name="Google Shape;1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797" y="1557425"/>
            <a:ext cx="460200" cy="79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338" y="2062188"/>
            <a:ext cx="633984" cy="2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463" y="3347201"/>
            <a:ext cx="1676400" cy="6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850" y="3170025"/>
            <a:ext cx="1806550" cy="9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2725" y="1718588"/>
            <a:ext cx="507789" cy="976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4538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1452970" y="497025"/>
            <a:ext cx="7019867" cy="919200"/>
            <a:chOff x="1452950" y="497025"/>
            <a:chExt cx="6273900" cy="919200"/>
          </a:xfrm>
        </p:grpSpPr>
        <p:sp>
          <p:nvSpPr>
            <p:cNvPr id="205" name="Google Shape;205;p19"/>
            <p:cNvSpPr/>
            <p:nvPr/>
          </p:nvSpPr>
          <p:spPr>
            <a:xfrm>
              <a:off x="2188850" y="497475"/>
              <a:ext cx="5538000" cy="890400"/>
            </a:xfrm>
            <a:prstGeom prst="snip1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2188844" y="569625"/>
              <a:ext cx="5538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Let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Span {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}, where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(1, 1, 1, 1),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(0, 1, 1, 1)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and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(0, 0, 1, 1)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Construct an orthogonal basis for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1452950" y="497025"/>
              <a:ext cx="735900" cy="891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08" name="Google Shape;208;p19"/>
          <p:cNvSpPr/>
          <p:nvPr/>
        </p:nvSpPr>
        <p:spPr>
          <a:xfrm>
            <a:off x="0" y="59602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2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452950" y="497025"/>
            <a:ext cx="820200" cy="89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947" y="1557425"/>
            <a:ext cx="460200" cy="79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3047850" y="1743125"/>
            <a:ext cx="3830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is a linearly independent set</a:t>
            </a:r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638" y="2958988"/>
            <a:ext cx="633984" cy="2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850" y="2524100"/>
            <a:ext cx="425007" cy="115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2013" y="2792588"/>
            <a:ext cx="1676400" cy="6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7174" y="2524111"/>
            <a:ext cx="1770839" cy="11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2193" y="2524125"/>
            <a:ext cx="791830" cy="11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52650" y="4293110"/>
            <a:ext cx="2778337" cy="61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30975" y="4022250"/>
            <a:ext cx="781419" cy="1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442950" y="247000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Orthonormal Bases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2425650" y="1043575"/>
            <a:ext cx="4292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orthogonal basis for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2525975" y="1727925"/>
            <a:ext cx="3639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!</a:t>
            </a:r>
            <a:endParaRPr>
              <a:solidFill>
                <a:srgbClr val="F1C232"/>
              </a:solidFill>
            </a:endParaRPr>
          </a:p>
        </p:txBody>
      </p:sp>
      <p:grpSp>
        <p:nvGrpSpPr>
          <p:cNvPr id="227" name="Google Shape;227;p20"/>
          <p:cNvGrpSpPr/>
          <p:nvPr/>
        </p:nvGrpSpPr>
        <p:grpSpPr>
          <a:xfrm>
            <a:off x="1452948" y="2634950"/>
            <a:ext cx="6783968" cy="919200"/>
            <a:chOff x="1452950" y="497025"/>
            <a:chExt cx="6273900" cy="919200"/>
          </a:xfrm>
        </p:grpSpPr>
        <p:sp>
          <p:nvSpPr>
            <p:cNvPr id="228" name="Google Shape;228;p20"/>
            <p:cNvSpPr/>
            <p:nvPr/>
          </p:nvSpPr>
          <p:spPr>
            <a:xfrm>
              <a:off x="2188850" y="497475"/>
              <a:ext cx="5538000" cy="890400"/>
            </a:xfrm>
            <a:prstGeom prst="snip1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229" name="Google Shape;229;p20"/>
            <p:cNvSpPr txBox="1"/>
            <p:nvPr/>
          </p:nvSpPr>
          <p:spPr>
            <a:xfrm>
              <a:off x="2252525" y="569625"/>
              <a:ext cx="53607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Let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Span {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}, where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(3, 6, 0),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(1, 2, 2). Construct an orthonormal basis {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 for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1452950" y="497025"/>
              <a:ext cx="735900" cy="891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31" name="Google Shape;231;p20"/>
          <p:cNvSpPr/>
          <p:nvPr/>
        </p:nvSpPr>
        <p:spPr>
          <a:xfrm>
            <a:off x="0" y="2733950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3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1452950" y="2638250"/>
            <a:ext cx="789300" cy="89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242" y="3814888"/>
            <a:ext cx="786384" cy="102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512" y="3814888"/>
            <a:ext cx="810768" cy="102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8775" y="3781500"/>
            <a:ext cx="1637575" cy="11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7025" y="3794167"/>
            <a:ext cx="1547929" cy="11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7497" y="3599475"/>
            <a:ext cx="460200" cy="79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/>
        </p:nvSpPr>
        <p:spPr>
          <a:xfrm>
            <a:off x="6237775" y="1687025"/>
            <a:ext cx="607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i="1"/>
          </a:p>
        </p:txBody>
      </p:sp>
      <p:sp>
        <p:nvSpPr>
          <p:cNvPr id="239" name="Google Shape;239;p20"/>
          <p:cNvSpPr txBox="1"/>
          <p:nvPr/>
        </p:nvSpPr>
        <p:spPr>
          <a:xfrm>
            <a:off x="6962600" y="1727925"/>
            <a:ext cx="1548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 / 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)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1"/>
          <p:cNvGrpSpPr/>
          <p:nvPr/>
        </p:nvGrpSpPr>
        <p:grpSpPr>
          <a:xfrm>
            <a:off x="2874634" y="3291008"/>
            <a:ext cx="1657975" cy="1387450"/>
            <a:chOff x="2874634" y="3291008"/>
            <a:chExt cx="1657975" cy="1387450"/>
          </a:xfrm>
        </p:grpSpPr>
        <p:sp>
          <p:nvSpPr>
            <p:cNvPr id="245" name="Google Shape;245;p21"/>
            <p:cNvSpPr/>
            <p:nvPr/>
          </p:nvSpPr>
          <p:spPr>
            <a:xfrm>
              <a:off x="4278809" y="3291008"/>
              <a:ext cx="253800" cy="332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2874634" y="4345758"/>
              <a:ext cx="253800" cy="332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8" name="Google Shape;248;p21"/>
          <p:cNvSpPr txBox="1"/>
          <p:nvPr/>
        </p:nvSpPr>
        <p:spPr>
          <a:xfrm>
            <a:off x="442950" y="13147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</a:t>
            </a: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Factorization of Matrices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1832375" y="667700"/>
            <a:ext cx="2053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/>
          </a:p>
        </p:txBody>
      </p:sp>
      <p:sp>
        <p:nvSpPr>
          <p:cNvPr id="250" name="Google Shape;250;p21"/>
          <p:cNvSpPr txBox="1"/>
          <p:nvPr/>
        </p:nvSpPr>
        <p:spPr>
          <a:xfrm>
            <a:off x="3913375" y="667700"/>
            <a:ext cx="3542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linearly independant columns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1941725" y="1295600"/>
            <a:ext cx="2053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4264775" y="1281350"/>
            <a:ext cx="3000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basis for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 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676450" y="1959050"/>
            <a:ext cx="5008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orthonormal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basis for Col 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6626300" y="1959038"/>
            <a:ext cx="2310000" cy="56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Gram-Schmidt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974925" y="2566863"/>
            <a:ext cx="2053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</p:txBody>
      </p:sp>
      <p:sp>
        <p:nvSpPr>
          <p:cNvPr id="256" name="Google Shape;256;p21"/>
          <p:cNvSpPr txBox="1"/>
          <p:nvPr/>
        </p:nvSpPr>
        <p:spPr>
          <a:xfrm>
            <a:off x="4399825" y="2580375"/>
            <a:ext cx="36156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linear combination of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 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aseline="-25000" i="1"/>
          </a:p>
        </p:txBody>
      </p:sp>
      <p:sp>
        <p:nvSpPr>
          <p:cNvPr id="257" name="Google Shape;257;p21"/>
          <p:cNvSpPr txBox="1"/>
          <p:nvPr/>
        </p:nvSpPr>
        <p:spPr>
          <a:xfrm>
            <a:off x="2101654" y="3160899"/>
            <a:ext cx="30909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-25000" i="1"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-25000" i="1"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⋯ +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i="1"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i="1"/>
          </a:p>
        </p:txBody>
      </p:sp>
      <p:sp>
        <p:nvSpPr>
          <p:cNvPr id="258" name="Google Shape;258;p21"/>
          <p:cNvSpPr txBox="1"/>
          <p:nvPr/>
        </p:nvSpPr>
        <p:spPr>
          <a:xfrm>
            <a:off x="4713354" y="3189099"/>
            <a:ext cx="20079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+ 0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⋯ +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i="1"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50" y="3692950"/>
            <a:ext cx="1291700" cy="192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 txBox="1"/>
          <p:nvPr/>
        </p:nvSpPr>
        <p:spPr>
          <a:xfrm>
            <a:off x="4163575" y="3735225"/>
            <a:ext cx="4185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</a:t>
            </a:r>
            <a:endParaRPr i="1"/>
          </a:p>
        </p:txBody>
      </p:sp>
      <p:sp>
        <p:nvSpPr>
          <p:cNvPr id="261" name="Google Shape;261;p21"/>
          <p:cNvSpPr txBox="1"/>
          <p:nvPr/>
        </p:nvSpPr>
        <p:spPr>
          <a:xfrm>
            <a:off x="3858200" y="4450050"/>
            <a:ext cx="163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1"/>
          </a:p>
        </p:txBody>
      </p:sp>
      <p:sp>
        <p:nvSpPr>
          <p:cNvPr id="262" name="Google Shape;262;p21"/>
          <p:cNvSpPr txBox="1"/>
          <p:nvPr/>
        </p:nvSpPr>
        <p:spPr>
          <a:xfrm>
            <a:off x="5258650" y="4450050"/>
            <a:ext cx="17772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= 0</a:t>
            </a:r>
            <a:endParaRPr b="1"/>
          </a:p>
        </p:txBody>
      </p:sp>
      <p:sp>
        <p:nvSpPr>
          <p:cNvPr id="263" name="Google Shape;263;p21"/>
          <p:cNvSpPr txBox="1"/>
          <p:nvPr/>
        </p:nvSpPr>
        <p:spPr>
          <a:xfrm>
            <a:off x="6836025" y="4450050"/>
            <a:ext cx="1805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1"/>
          </a:p>
        </p:txBody>
      </p:sp>
      <p:sp>
        <p:nvSpPr>
          <p:cNvPr id="264" name="Google Shape;264;p21"/>
          <p:cNvSpPr txBox="1"/>
          <p:nvPr/>
        </p:nvSpPr>
        <p:spPr>
          <a:xfrm>
            <a:off x="320050" y="4256500"/>
            <a:ext cx="14553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0      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kk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)(</a:t>
            </a:r>
            <a:r>
              <a:rPr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418900" y="3783100"/>
            <a:ext cx="12576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6505550" y="4866463"/>
            <a:ext cx="2310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trivial solution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3856875" y="4866463"/>
            <a:ext cx="2310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invertible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87075"/>
            <a:ext cx="2007900" cy="117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